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3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B9E4-EE1D-4BA9-9211-0F947A0AD39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9E61-41AC-44B9-B48E-E2BFFA7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69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B9E4-EE1D-4BA9-9211-0F947A0AD39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9E61-41AC-44B9-B48E-E2BFFA7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0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B9E4-EE1D-4BA9-9211-0F947A0AD39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9E61-41AC-44B9-B48E-E2BFFA7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86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B9E4-EE1D-4BA9-9211-0F947A0AD39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9E61-41AC-44B9-B48E-E2BFFA7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12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B9E4-EE1D-4BA9-9211-0F947A0AD39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9E61-41AC-44B9-B48E-E2BFFA7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17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B9E4-EE1D-4BA9-9211-0F947A0AD39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9E61-41AC-44B9-B48E-E2BFFA7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9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B9E4-EE1D-4BA9-9211-0F947A0AD39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9E61-41AC-44B9-B48E-E2BFFA7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22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B9E4-EE1D-4BA9-9211-0F947A0AD39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9E61-41AC-44B9-B48E-E2BFFA7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82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B9E4-EE1D-4BA9-9211-0F947A0AD39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9E61-41AC-44B9-B48E-E2BFFA7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5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B9E4-EE1D-4BA9-9211-0F947A0AD39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9E61-41AC-44B9-B48E-E2BFFA7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3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B9E4-EE1D-4BA9-9211-0F947A0AD39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9E61-41AC-44B9-B48E-E2BFFA7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0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FB9E4-EE1D-4BA9-9211-0F947A0AD39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F9E61-41AC-44B9-B48E-E2BFFA713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2610" y="1066800"/>
            <a:ext cx="6629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MUST KNOWS </a:t>
            </a:r>
          </a:p>
          <a:p>
            <a:endParaRPr lang="en-US" altLang="en-US" sz="24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1">
              <a:buFontTx/>
              <a:buChar char="•"/>
            </a:pPr>
            <a:r>
              <a:rPr lang="en-US" altLang="en-US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PREREQUISITE OR RUDIMENTARY SKILLS OR </a:t>
            </a:r>
          </a:p>
          <a:p>
            <a:pPr lvl="1"/>
            <a:r>
              <a:rPr lang="en-US" altLang="en-US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KNOWLEDGE</a:t>
            </a:r>
          </a:p>
          <a:p>
            <a:endParaRPr lang="en-US" altLang="en-US" sz="24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1">
              <a:buFontTx/>
              <a:buChar char="•"/>
            </a:pPr>
            <a:r>
              <a:rPr lang="en-US" altLang="en-US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SURVIVAL SKILLS </a:t>
            </a:r>
          </a:p>
          <a:p>
            <a:endParaRPr lang="en-US" altLang="en-US" sz="24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1">
              <a:buFontTx/>
              <a:buChar char="•"/>
            </a:pPr>
            <a:r>
              <a:rPr lang="en-US" altLang="en-US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SKILLS OR KNOWLEDGE THAT ARE CONSIDERED </a:t>
            </a:r>
          </a:p>
          <a:p>
            <a:pPr lvl="1"/>
            <a:r>
              <a:rPr lang="en-US" altLang="en-US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IMPERATIVE</a:t>
            </a:r>
          </a:p>
          <a:p>
            <a:endParaRPr lang="en-US" altLang="en-US" sz="24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1">
              <a:buFontTx/>
              <a:buChar char="•"/>
            </a:pPr>
            <a:r>
              <a:rPr lang="en-US" altLang="en-US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THESE PRIORITIZED OBJECTIVES MAY BE USED FOR RAPID ACCELERATION OR REMEDIATION</a:t>
            </a:r>
            <a:endParaRPr lang="en-US" alt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5" name="Picture 12" descr="C:\Users\asus\AppData\Local\Microsoft\Windows\Temporary Internet Files\Content.IE5\Q7NKHYD8\MP90044217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374" y="2819400"/>
            <a:ext cx="2298019" cy="204164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287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C:\Users\asus\AppData\Local\Microsoft\Windows\Temporary Internet Files\Content.IE5\Q7NKHYD8\MP90044217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181" y="457200"/>
            <a:ext cx="2298019" cy="204164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8600" y="1219200"/>
            <a:ext cx="7772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 smtClean="0">
                <a:solidFill>
                  <a:schemeClr val="bg1"/>
                </a:solidFill>
              </a:rPr>
              <a:t>NEED TO KNOWS</a:t>
            </a:r>
          </a:p>
          <a:p>
            <a:endParaRPr lang="en-US" altLang="en-US" sz="2400" b="1" dirty="0" smtClean="0">
              <a:solidFill>
                <a:schemeClr val="bg1"/>
              </a:solidFill>
            </a:endParaRPr>
          </a:p>
          <a:p>
            <a:pPr lvl="1">
              <a:buFontTx/>
              <a:buChar char="•"/>
            </a:pPr>
            <a:r>
              <a:rPr lang="en-US" altLang="en-US" sz="2400" b="1" dirty="0" smtClean="0">
                <a:solidFill>
                  <a:schemeClr val="bg1"/>
                </a:solidFill>
              </a:rPr>
              <a:t>LESS IMPERATIVE KNOWLEDGE OR SKILLS</a:t>
            </a:r>
          </a:p>
          <a:p>
            <a:endParaRPr lang="en-US" altLang="en-US" sz="2400" b="1" dirty="0" smtClean="0">
              <a:solidFill>
                <a:schemeClr val="bg1"/>
              </a:solidFill>
            </a:endParaRPr>
          </a:p>
          <a:p>
            <a:pPr lvl="1">
              <a:buFontTx/>
              <a:buChar char="•"/>
            </a:pPr>
            <a:r>
              <a:rPr lang="en-US" altLang="en-US" sz="2400" b="1" dirty="0" smtClean="0">
                <a:solidFill>
                  <a:schemeClr val="bg1"/>
                </a:solidFill>
              </a:rPr>
              <a:t>MAY BECOME A MUST KNOW AT A LATER DATE</a:t>
            </a:r>
          </a:p>
          <a:p>
            <a:endParaRPr lang="en-US" altLang="en-US" sz="2400" b="1" dirty="0" smtClean="0">
              <a:solidFill>
                <a:schemeClr val="bg1"/>
              </a:solidFill>
            </a:endParaRPr>
          </a:p>
          <a:p>
            <a:pPr lvl="1">
              <a:buFontTx/>
              <a:buChar char="•"/>
            </a:pPr>
            <a:r>
              <a:rPr lang="en-US" altLang="en-US" sz="2400" b="1" dirty="0" smtClean="0">
                <a:solidFill>
                  <a:schemeClr val="bg1"/>
                </a:solidFill>
              </a:rPr>
              <a:t>MAY BE PUT OFF OR DE-EMPHASIZED </a:t>
            </a:r>
          </a:p>
          <a:p>
            <a:pPr lvl="1"/>
            <a:r>
              <a:rPr lang="en-US" altLang="en-US" sz="2400" b="1" dirty="0" smtClean="0">
                <a:solidFill>
                  <a:schemeClr val="bg1"/>
                </a:solidFill>
              </a:rPr>
              <a:t>WITHOUT PLACING THE LEARNER IN </a:t>
            </a:r>
          </a:p>
          <a:p>
            <a:pPr lvl="1"/>
            <a:r>
              <a:rPr lang="en-US" altLang="en-US" sz="2400" b="1" dirty="0" smtClean="0">
                <a:solidFill>
                  <a:schemeClr val="bg1"/>
                </a:solidFill>
              </a:rPr>
              <a:t>IMMEDIATE JEOPARDY</a:t>
            </a:r>
          </a:p>
          <a:p>
            <a:endParaRPr lang="en-US" altLang="en-US" sz="2400" b="1" dirty="0" smtClean="0">
              <a:solidFill>
                <a:schemeClr val="bg1"/>
              </a:solidFill>
            </a:endParaRPr>
          </a:p>
          <a:p>
            <a:pPr lvl="1">
              <a:buFontTx/>
              <a:buChar char="•"/>
            </a:pPr>
            <a:r>
              <a:rPr lang="en-US" altLang="en-US" sz="2400" b="1" dirty="0" smtClean="0">
                <a:solidFill>
                  <a:schemeClr val="bg1"/>
                </a:solidFill>
              </a:rPr>
              <a:t>MAY BE USED IN CONJUNCTION WITH MUST </a:t>
            </a:r>
          </a:p>
          <a:p>
            <a:pPr lvl="1"/>
            <a:r>
              <a:rPr lang="en-US" altLang="en-US" sz="2400" b="1" dirty="0" smtClean="0">
                <a:solidFill>
                  <a:schemeClr val="bg1"/>
                </a:solidFill>
              </a:rPr>
              <a:t>KNOWS FOR ACCELERATION OR REMEDIATION</a:t>
            </a:r>
            <a:r>
              <a:rPr lang="en-US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latinLnBrk="1"/>
            <a:endParaRPr lang="en-US" alt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89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348" y="381000"/>
            <a:ext cx="8382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 smtClean="0">
                <a:solidFill>
                  <a:schemeClr val="bg1"/>
                </a:solidFill>
              </a:rPr>
              <a:t>NICE TO KNOWS</a:t>
            </a:r>
          </a:p>
          <a:p>
            <a:endParaRPr lang="en-US" altLang="en-US" sz="2400" b="1" dirty="0" smtClean="0">
              <a:solidFill>
                <a:schemeClr val="bg1"/>
              </a:solidFill>
            </a:endParaRPr>
          </a:p>
          <a:p>
            <a:pPr lvl="1">
              <a:buFontTx/>
              <a:buChar char="•"/>
            </a:pPr>
            <a:r>
              <a:rPr lang="en-US" altLang="en-US" sz="2400" b="1" dirty="0" smtClean="0">
                <a:solidFill>
                  <a:schemeClr val="bg1"/>
                </a:solidFill>
              </a:rPr>
              <a:t>USUALLY INFORMATION OR PROCESSES THAT ADD SUBSTANCE, BREADTH OR INTEREST TO A SUBJECT OR SKILL</a:t>
            </a:r>
          </a:p>
          <a:p>
            <a:endParaRPr lang="en-US" altLang="en-US" sz="2400" b="1" dirty="0" smtClean="0">
              <a:solidFill>
                <a:schemeClr val="bg1"/>
              </a:solidFill>
            </a:endParaRPr>
          </a:p>
          <a:p>
            <a:pPr lvl="1">
              <a:buFontTx/>
              <a:buChar char="•"/>
            </a:pPr>
            <a:r>
              <a:rPr lang="en-US" altLang="en-US" sz="2400" b="1" dirty="0" smtClean="0">
                <a:solidFill>
                  <a:schemeClr val="bg1"/>
                </a:solidFill>
              </a:rPr>
              <a:t>MAY BE SKIPPED ENTIRELY WITHOUT  JEOPARDIZING STUDENTS’ PROGRESSION THROUGH SEQUENCED LEARNING EXPERIENCES.</a:t>
            </a:r>
          </a:p>
          <a:p>
            <a:endParaRPr lang="en-US" altLang="en-US" sz="2400" b="1" dirty="0" smtClean="0">
              <a:solidFill>
                <a:schemeClr val="bg1"/>
              </a:solidFill>
            </a:endParaRPr>
          </a:p>
          <a:p>
            <a:pPr lvl="1">
              <a:buFontTx/>
              <a:buChar char="•"/>
            </a:pPr>
            <a:r>
              <a:rPr lang="en-US" altLang="en-US" sz="2400" b="1" dirty="0" smtClean="0">
                <a:solidFill>
                  <a:schemeClr val="bg1"/>
                </a:solidFill>
              </a:rPr>
              <a:t>USED TO BROADEN A SUBJECT AREA </a:t>
            </a:r>
          </a:p>
          <a:p>
            <a:endParaRPr lang="en-US" altLang="en-US" sz="2400" b="1" dirty="0" smtClean="0">
              <a:solidFill>
                <a:schemeClr val="bg1"/>
              </a:solidFill>
            </a:endParaRPr>
          </a:p>
          <a:p>
            <a:pPr lvl="1">
              <a:buFontTx/>
              <a:buChar char="•"/>
            </a:pPr>
            <a:r>
              <a:rPr lang="en-US" altLang="en-US" sz="2400" b="1" dirty="0" smtClean="0">
                <a:solidFill>
                  <a:schemeClr val="bg1"/>
                </a:solidFill>
              </a:rPr>
              <a:t>MAY BE USED AS ENRICHMENT </a:t>
            </a:r>
          </a:p>
          <a:p>
            <a:endParaRPr lang="en-US" altLang="en-US" sz="2400" b="1" dirty="0" smtClean="0">
              <a:solidFill>
                <a:schemeClr val="bg1"/>
              </a:solidFill>
            </a:endParaRPr>
          </a:p>
          <a:p>
            <a:pPr lvl="1">
              <a:buFontTx/>
              <a:buChar char="•"/>
            </a:pPr>
            <a:r>
              <a:rPr lang="en-US" altLang="en-US" sz="2400" b="1" dirty="0" smtClean="0">
                <a:solidFill>
                  <a:schemeClr val="bg1"/>
                </a:solidFill>
              </a:rPr>
              <a:t>NICE TO KNOWS ARE OFTEN MATERIALS THAT ATTRACT STUDENTS TO AREAS OF INTEREST- THIS MATERIAL OFTEN REFLECTS AFFECTIVE NEEDS AND CONNECTIONS</a:t>
            </a:r>
          </a:p>
          <a:p>
            <a:endParaRPr lang="en-US" dirty="0"/>
          </a:p>
        </p:txBody>
      </p:sp>
      <p:pic>
        <p:nvPicPr>
          <p:cNvPr id="3" name="Picture 12" descr="C:\Users\asus\AppData\Local\Microsoft\Windows\Temporary Internet Files\Content.IE5\Q7NKHYD8\MP90044217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200400"/>
            <a:ext cx="2040713" cy="181304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08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4300" y="297656"/>
            <a:ext cx="8458200" cy="376238"/>
          </a:xfrm>
          <a:prstGeom prst="rect">
            <a:avLst/>
          </a:prstGeom>
          <a:solidFill>
            <a:schemeClr val="tx1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FFFFFF"/>
            </a:outerShdw>
          </a:effectLst>
        </p:spPr>
        <p:txBody>
          <a:bodyPr lIns="90488" tIns="44450" rIns="90488" bIns="4445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>
                <a:solidFill>
                  <a:srgbClr val="FFFFFF"/>
                </a:solidFill>
                <a:latin typeface="+mn-lt"/>
              </a:rPr>
              <a:t>The importance of prioritizing goals or objectives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1066800" y="1135856"/>
            <a:ext cx="0" cy="5511800"/>
          </a:xfrm>
          <a:prstGeom prst="line">
            <a:avLst/>
          </a:prstGeom>
          <a:noFill/>
          <a:ln w="50800">
            <a:solidFill>
              <a:srgbClr val="CF0E30"/>
            </a:solidFill>
            <a:round/>
            <a:headEnd type="triangle" w="med" len="med"/>
            <a:tailEnd type="triangle" w="med" len="med"/>
          </a:ln>
          <a:effectLst>
            <a:outerShdw dist="107763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>
              <a:latin typeface="+mn-lt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1066800" y="4412456"/>
            <a:ext cx="48006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58875" y="907256"/>
            <a:ext cx="6422785" cy="11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 dirty="0">
                <a:latin typeface="+mn-lt"/>
              </a:rPr>
              <a:t>If you think of the human body, </a:t>
            </a:r>
            <a:r>
              <a:rPr lang="en-US" altLang="en-US" sz="1800" b="1" i="1" dirty="0">
                <a:solidFill>
                  <a:srgbClr val="CC0000"/>
                </a:solidFill>
                <a:latin typeface="+mn-lt"/>
              </a:rPr>
              <a:t>must knows</a:t>
            </a:r>
            <a:r>
              <a:rPr lang="en-US" altLang="en-US" sz="1800" b="1" i="1" dirty="0">
                <a:latin typeface="+mn-lt"/>
              </a:rPr>
              <a:t> </a:t>
            </a:r>
            <a:r>
              <a:rPr lang="en-US" altLang="en-US" sz="1800" b="1" dirty="0">
                <a:latin typeface="+mn-lt"/>
              </a:rPr>
              <a:t>are the </a:t>
            </a:r>
          </a:p>
          <a:p>
            <a:r>
              <a:rPr lang="en-US" altLang="en-US" sz="1800" b="1" dirty="0">
                <a:latin typeface="+mn-lt"/>
              </a:rPr>
              <a:t>skeletal system, </a:t>
            </a:r>
            <a:r>
              <a:rPr lang="en-US" altLang="en-US" sz="1800" b="1" i="1" dirty="0">
                <a:solidFill>
                  <a:srgbClr val="FF6600"/>
                </a:solidFill>
                <a:latin typeface="+mn-lt"/>
              </a:rPr>
              <a:t>need to knows</a:t>
            </a:r>
            <a:r>
              <a:rPr lang="en-US" altLang="en-US" sz="1800" b="1" i="1" dirty="0">
                <a:latin typeface="+mn-lt"/>
              </a:rPr>
              <a:t> </a:t>
            </a:r>
            <a:r>
              <a:rPr lang="en-US" altLang="en-US" sz="1800" b="1" dirty="0">
                <a:latin typeface="+mn-lt"/>
              </a:rPr>
              <a:t>are the muscle, and</a:t>
            </a:r>
            <a:r>
              <a:rPr lang="en-US" altLang="en-US" sz="1800" b="1" i="1" dirty="0">
                <a:latin typeface="+mn-lt"/>
              </a:rPr>
              <a:t> </a:t>
            </a:r>
            <a:r>
              <a:rPr lang="en-US" altLang="en-US" sz="1800" b="1" i="1" dirty="0">
                <a:solidFill>
                  <a:schemeClr val="tx2"/>
                </a:solidFill>
                <a:latin typeface="+mn-lt"/>
              </a:rPr>
              <a:t>nice</a:t>
            </a:r>
          </a:p>
          <a:p>
            <a:r>
              <a:rPr lang="en-US" altLang="en-US" sz="1800" b="1" i="1" dirty="0">
                <a:solidFill>
                  <a:schemeClr val="tx2"/>
                </a:solidFill>
                <a:latin typeface="+mn-lt"/>
              </a:rPr>
              <a:t>to knows </a:t>
            </a:r>
            <a:r>
              <a:rPr lang="en-US" altLang="en-US" sz="1800" b="1" dirty="0">
                <a:latin typeface="+mn-lt"/>
              </a:rPr>
              <a:t>are the flesh.  This concept forms a continuum and aids </a:t>
            </a:r>
          </a:p>
          <a:p>
            <a:r>
              <a:rPr lang="en-US" altLang="en-US" sz="1800" b="1" dirty="0">
                <a:latin typeface="+mn-lt"/>
              </a:rPr>
              <a:t>teachers in creating more personalized educational plans.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43000" y="2431256"/>
            <a:ext cx="5947207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Char char="•"/>
            </a:pPr>
            <a:r>
              <a:rPr lang="en-US" altLang="en-US" sz="1800" b="1" i="1">
                <a:solidFill>
                  <a:srgbClr val="CF0E30"/>
                </a:solidFill>
                <a:latin typeface="+mn-lt"/>
              </a:rPr>
              <a:t>Must knows</a:t>
            </a:r>
            <a:r>
              <a:rPr lang="en-US" altLang="en-US" sz="1800" b="1" i="1">
                <a:solidFill>
                  <a:srgbClr val="DC0081"/>
                </a:solidFill>
                <a:latin typeface="+mn-lt"/>
              </a:rPr>
              <a:t> </a:t>
            </a:r>
            <a:r>
              <a:rPr lang="en-US" altLang="en-US" sz="1800" b="1">
                <a:latin typeface="+mn-lt"/>
              </a:rPr>
              <a:t>are imperative knowledge, prerequisites,</a:t>
            </a:r>
          </a:p>
          <a:p>
            <a:r>
              <a:rPr lang="en-US" altLang="en-US" sz="1800" b="1">
                <a:latin typeface="+mn-lt"/>
              </a:rPr>
              <a:t>foundations, and survival skills - </a:t>
            </a:r>
            <a:r>
              <a:rPr lang="en-US" altLang="en-US" sz="1800" b="1" i="1">
                <a:solidFill>
                  <a:srgbClr val="CF0E30"/>
                </a:solidFill>
                <a:latin typeface="+mn-lt"/>
              </a:rPr>
              <a:t>acceleration or remediation</a:t>
            </a:r>
            <a:endParaRPr lang="en-US" altLang="en-US" sz="1800" b="1">
              <a:solidFill>
                <a:srgbClr val="CF0E30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19200" y="3269456"/>
            <a:ext cx="6869113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Char char="•"/>
            </a:pPr>
            <a:r>
              <a:rPr lang="en-US" altLang="en-US" sz="1800" b="1" i="1">
                <a:solidFill>
                  <a:srgbClr val="FF6600"/>
                </a:solidFill>
                <a:latin typeface="+mn-lt"/>
              </a:rPr>
              <a:t>Need to knows</a:t>
            </a:r>
            <a:r>
              <a:rPr lang="en-US" altLang="en-US" sz="1800" b="1" i="1">
                <a:solidFill>
                  <a:srgbClr val="DC0081"/>
                </a:solidFill>
                <a:latin typeface="+mn-lt"/>
              </a:rPr>
              <a:t> </a:t>
            </a:r>
            <a:r>
              <a:rPr lang="en-US" altLang="en-US" sz="1800" b="1">
                <a:latin typeface="+mn-lt"/>
              </a:rPr>
              <a:t>are less imperative at a particular period in time -- they may become must knows later - </a:t>
            </a:r>
            <a:r>
              <a:rPr lang="en-US" altLang="en-US" sz="1800" b="1" i="1">
                <a:solidFill>
                  <a:srgbClr val="FF6600"/>
                </a:solidFill>
                <a:latin typeface="+mn-lt"/>
              </a:rPr>
              <a:t>acceleration or remediation</a:t>
            </a:r>
            <a:endParaRPr lang="en-US" altLang="en-US" sz="1800" b="1">
              <a:solidFill>
                <a:srgbClr val="FF6600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60475" y="5098256"/>
            <a:ext cx="7197725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Char char="•"/>
            </a:pPr>
            <a:r>
              <a:rPr lang="en-US" altLang="en-US" sz="1800" b="1" i="1" u="sng" dirty="0">
                <a:solidFill>
                  <a:schemeClr val="tx2"/>
                </a:solidFill>
                <a:latin typeface="+mn-lt"/>
              </a:rPr>
              <a:t>Nice to knows</a:t>
            </a:r>
            <a:r>
              <a:rPr lang="en-US" altLang="en-US" sz="1800" b="1" i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1800" b="1" dirty="0">
                <a:latin typeface="+mn-lt"/>
              </a:rPr>
              <a:t>are enriching materials that frequently</a:t>
            </a:r>
          </a:p>
          <a:p>
            <a:r>
              <a:rPr lang="en-US" altLang="en-US" sz="1800" b="1" dirty="0">
                <a:latin typeface="+mn-lt"/>
              </a:rPr>
              <a:t>add depth or meaning to a topic or subject -- these are </a:t>
            </a:r>
          </a:p>
          <a:p>
            <a:r>
              <a:rPr lang="en-US" altLang="en-US" sz="1800" b="1" dirty="0">
                <a:latin typeface="+mn-lt"/>
              </a:rPr>
              <a:t>the things that often make life interesting or ones that add connections to ideas or allow for the development </a:t>
            </a:r>
            <a:r>
              <a:rPr lang="en-US" altLang="en-US" sz="1800" b="1" dirty="0" smtClean="0">
                <a:latin typeface="+mn-lt"/>
              </a:rPr>
              <a:t>of </a:t>
            </a:r>
            <a:r>
              <a:rPr lang="en-US" altLang="en-US" sz="1800" b="1" dirty="0">
                <a:latin typeface="+mn-lt"/>
              </a:rPr>
              <a:t>more intensified meaning - </a:t>
            </a:r>
            <a:r>
              <a:rPr lang="en-US" altLang="en-US" sz="1800" b="1" i="1" dirty="0">
                <a:solidFill>
                  <a:schemeClr val="tx2"/>
                </a:solidFill>
                <a:latin typeface="+mn-lt"/>
              </a:rPr>
              <a:t>enrichment</a:t>
            </a:r>
            <a:endParaRPr lang="en-US" alt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16200000">
            <a:off x="-433387" y="2024856"/>
            <a:ext cx="1843088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F0E3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>
                <a:solidFill>
                  <a:srgbClr val="CF0E30"/>
                </a:solidFill>
                <a:latin typeface="+mn-lt"/>
              </a:rPr>
              <a:t>Acceleration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rot="16239763">
            <a:off x="-209630" y="5460973"/>
            <a:ext cx="1401923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>
                <a:solidFill>
                  <a:srgbClr val="CF0E30"/>
                </a:solidFill>
                <a:latin typeface="+mn-lt"/>
              </a:rPr>
              <a:t>Remediation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133600" y="4561681"/>
            <a:ext cx="1282210" cy="36933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Enrichment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29400" y="6391067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©Leslie Owen Wilson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5700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280</Words>
  <Application>Microsoft Office PowerPoint</Application>
  <PresentationFormat>On-screen Show 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4</cp:revision>
  <dcterms:created xsi:type="dcterms:W3CDTF">2014-02-11T23:54:53Z</dcterms:created>
  <dcterms:modified xsi:type="dcterms:W3CDTF">2014-02-12T00:40:41Z</dcterms:modified>
</cp:coreProperties>
</file>